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79" r:id="rId4"/>
    <p:sldId id="260" r:id="rId5"/>
    <p:sldId id="261" r:id="rId6"/>
    <p:sldId id="280" r:id="rId7"/>
    <p:sldId id="263" r:id="rId8"/>
    <p:sldId id="283" r:id="rId9"/>
    <p:sldId id="264" r:id="rId10"/>
    <p:sldId id="290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85" r:id="rId19"/>
    <p:sldId id="286" r:id="rId20"/>
    <p:sldId id="287" r:id="rId21"/>
    <p:sldId id="288" r:id="rId22"/>
    <p:sldId id="293" r:id="rId23"/>
    <p:sldId id="276" r:id="rId24"/>
    <p:sldId id="278" r:id="rId25"/>
    <p:sldId id="292" r:id="rId26"/>
    <p:sldId id="284" r:id="rId27"/>
    <p:sldId id="281" r:id="rId28"/>
    <p:sldId id="282" r:id="rId29"/>
  </p:sldIdLst>
  <p:sldSz cx="12192000" cy="6858000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87C"/>
    <a:srgbClr val="933859"/>
    <a:srgbClr val="1BAD99"/>
    <a:srgbClr val="20237B"/>
    <a:srgbClr val="AC2B97"/>
    <a:srgbClr val="FF2E61"/>
    <a:srgbClr val="0743A3"/>
    <a:srgbClr val="2E3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1" autoAdjust="0"/>
    <p:restoredTop sz="84389" autoAdjust="0"/>
  </p:normalViewPr>
  <p:slideViewPr>
    <p:cSldViewPr snapToGrid="0">
      <p:cViewPr varScale="1">
        <p:scale>
          <a:sx n="98" d="100"/>
          <a:sy n="98" d="100"/>
        </p:scale>
        <p:origin x="-9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31267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p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8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 </a:t>
            </a:r>
            <a:endParaRPr dirty="0"/>
          </a:p>
        </p:txBody>
      </p:sp>
      <p:sp>
        <p:nvSpPr>
          <p:cNvPr id="159" name="Google Shape;159;p8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1318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9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175" name="Google Shape;175;p9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1d75c581a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1d75c581a7_0_29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g31d75c581a7_0_29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2" name="Google Shape;192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03" name="Google Shape;203;p1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4" name="Google Shape;214;p12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3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5" name="Google Shape;225;p13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1d75c581a7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1d75c581a7_0_3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4" name="Google Shape;274;g31d75c581a7_0_36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2" name="Google Shape;192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16300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fr-FR" dirty="0">
              <a:effectLst/>
            </a:endParaRPr>
          </a:p>
        </p:txBody>
      </p:sp>
      <p:sp>
        <p:nvSpPr>
          <p:cNvPr id="192" name="Google Shape;192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9809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9" name="Google Shape;99;p2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fr-FR" dirty="0">
              <a:effectLst/>
            </a:endParaRPr>
          </a:p>
        </p:txBody>
      </p:sp>
      <p:sp>
        <p:nvSpPr>
          <p:cNvPr id="192" name="Google Shape;192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81668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fr-FR" dirty="0">
              <a:effectLst/>
            </a:endParaRPr>
          </a:p>
        </p:txBody>
      </p:sp>
      <p:sp>
        <p:nvSpPr>
          <p:cNvPr id="192" name="Google Shape;192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2583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fr-FR" dirty="0">
              <a:effectLst/>
            </a:endParaRPr>
          </a:p>
        </p:txBody>
      </p:sp>
      <p:sp>
        <p:nvSpPr>
          <p:cNvPr id="192" name="Google Shape;192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65649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18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18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19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.</a:t>
            </a:r>
            <a:endParaRPr dirty="0"/>
          </a:p>
        </p:txBody>
      </p:sp>
      <p:sp>
        <p:nvSpPr>
          <p:cNvPr id="281" name="Google Shape;281;p19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14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236" name="Google Shape;236;p14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37331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1d75c581a7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1d75c581a7_0_3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4" name="Google Shape;274;g31d75c581a7_0_36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5014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3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53060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3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6750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C90E-EE3F-4ACC-BA77-51CC62105CD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400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4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3" name="Google Shape;123;p4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0" dirty="0"/>
          </a:p>
        </p:txBody>
      </p:sp>
      <p:sp>
        <p:nvSpPr>
          <p:cNvPr id="130" name="Google Shape;130;p5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1347788"/>
            <a:ext cx="6462712" cy="3636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8:notes"/>
          <p:cNvSpPr txBox="1">
            <a:spLocks noGrp="1"/>
          </p:cNvSpPr>
          <p:nvPr>
            <p:ph type="body" idx="1"/>
          </p:nvPr>
        </p:nvSpPr>
        <p:spPr>
          <a:xfrm>
            <a:off x="673788" y="5186075"/>
            <a:ext cx="5390305" cy="4243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67" name="Google Shape;167;p18:notes"/>
          <p:cNvSpPr txBox="1">
            <a:spLocks noGrp="1"/>
          </p:cNvSpPr>
          <p:nvPr>
            <p:ph type="sldNum" idx="12"/>
          </p:nvPr>
        </p:nvSpPr>
        <p:spPr>
          <a:xfrm>
            <a:off x="3816574" y="10235580"/>
            <a:ext cx="2919748" cy="540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4280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2" name="Google Shape;152;p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4205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8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p8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 sz="12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29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I-8mIzP2xLY&amp;t=1942s" TargetMode="Externa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nah-familles.cned.fr/wp-content/uploads/2024/09/2023_depliantadultes.pdf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hyperlink" Target="https://nah-familles.cned.f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/>
        </p:nvSpPr>
        <p:spPr>
          <a:xfrm>
            <a:off x="2041630" y="1817465"/>
            <a:ext cx="7725562" cy="2284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9525" rIns="0" bIns="0" anchor="t" anchorCtr="0">
            <a:spAutoFit/>
          </a:bodyPr>
          <a:lstStyle/>
          <a:p>
            <a:pPr marL="264160" marR="5080" lvl="0" indent="-251459" algn="ctr" rtl="0">
              <a:lnSpc>
                <a:spcPct val="107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400" b="0" i="0" u="none" strike="noStrike" cap="none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Comprendre, prévenir, identifier  et prendre en charge  le harcèlement </a:t>
            </a:r>
            <a:r>
              <a:rPr lang="fr-FR" sz="4400" b="0" i="0" u="none" strike="noStrike" cap="none" dirty="0" smtClean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en milieu scolaire</a:t>
            </a:r>
            <a:endParaRPr sz="4400" b="0" i="0" u="none" strike="noStrike" cap="none" dirty="0">
              <a:solidFill>
                <a:srgbClr val="2023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0" y="5486401"/>
            <a:ext cx="12192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69668" y="4664486"/>
            <a:ext cx="1166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20287C"/>
                </a:solidFill>
              </a:rPr>
              <a:t>Collège Jacques </a:t>
            </a:r>
            <a:r>
              <a:rPr lang="fr-FR" b="1" dirty="0" err="1" smtClean="0">
                <a:solidFill>
                  <a:srgbClr val="20287C"/>
                </a:solidFill>
              </a:rPr>
              <a:t>Mauré</a:t>
            </a:r>
            <a:r>
              <a:rPr lang="fr-FR" b="1" dirty="0" smtClean="0">
                <a:solidFill>
                  <a:srgbClr val="20287C"/>
                </a:solidFill>
              </a:rPr>
              <a:t> Castelginest</a:t>
            </a:r>
          </a:p>
          <a:p>
            <a:r>
              <a:rPr lang="fr-FR" b="1" dirty="0" smtClean="0">
                <a:solidFill>
                  <a:srgbClr val="20287C"/>
                </a:solidFill>
              </a:rPr>
              <a:t>Intervenantes : </a:t>
            </a:r>
            <a:r>
              <a:rPr lang="fr-FR" dirty="0" smtClean="0">
                <a:solidFill>
                  <a:srgbClr val="20287C"/>
                </a:solidFill>
              </a:rPr>
              <a:t>Alexandra De Giusti et Anne Yvoir, référentes départementale harcèlement, DSDEN 31 </a:t>
            </a:r>
          </a:p>
        </p:txBody>
      </p:sp>
      <p:pic>
        <p:nvPicPr>
          <p:cNvPr id="9" name="Imag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84"/>
            <a:ext cx="3573780" cy="121793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/>
          <a:srcRect l="28807" t="32041" r="29323" b="38190"/>
          <a:stretch/>
        </p:blipFill>
        <p:spPr>
          <a:xfrm>
            <a:off x="1866898" y="1950421"/>
            <a:ext cx="8458201" cy="325755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33399" y="1211629"/>
            <a:ext cx="11315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rgbClr val="0743A3"/>
                </a:solidFill>
              </a:rPr>
              <a:t>Les compétences psychosociales regroupent un ensemble de </a:t>
            </a:r>
            <a:r>
              <a:rPr lang="fr-FR" sz="1200" i="1" dirty="0" smtClean="0">
                <a:solidFill>
                  <a:srgbClr val="0743A3"/>
                </a:solidFill>
              </a:rPr>
              <a:t>compétences et </a:t>
            </a:r>
            <a:r>
              <a:rPr lang="fr-FR" sz="1200" i="1" dirty="0">
                <a:solidFill>
                  <a:srgbClr val="0743A3"/>
                </a:solidFill>
              </a:rPr>
              <a:t>de capacités plurielles et reliées entre elles </a:t>
            </a:r>
            <a:endParaRPr lang="fr-FR" sz="1200" i="1" dirty="0" smtClean="0">
              <a:solidFill>
                <a:srgbClr val="0743A3"/>
              </a:solidFill>
            </a:endParaRPr>
          </a:p>
          <a:p>
            <a:pPr algn="ctr"/>
            <a:r>
              <a:rPr lang="fr-FR" sz="1200" i="1" dirty="0" smtClean="0">
                <a:solidFill>
                  <a:srgbClr val="0743A3"/>
                </a:solidFill>
              </a:rPr>
              <a:t>(</a:t>
            </a:r>
            <a:r>
              <a:rPr lang="fr-FR" sz="1200" i="1" dirty="0">
                <a:solidFill>
                  <a:srgbClr val="0743A3"/>
                </a:solidFill>
              </a:rPr>
              <a:t>cognitives, </a:t>
            </a:r>
            <a:r>
              <a:rPr lang="fr-FR" sz="1200" i="1" dirty="0">
                <a:solidFill>
                  <a:srgbClr val="FF2E61"/>
                </a:solidFill>
              </a:rPr>
              <a:t>émotionnelles </a:t>
            </a:r>
            <a:r>
              <a:rPr lang="fr-FR" sz="1200" i="1" dirty="0">
                <a:solidFill>
                  <a:srgbClr val="0743A3"/>
                </a:solidFill>
              </a:rPr>
              <a:t>et </a:t>
            </a:r>
            <a:r>
              <a:rPr lang="fr-FR" sz="1200" i="1" dirty="0">
                <a:solidFill>
                  <a:srgbClr val="AC2B97"/>
                </a:solidFill>
              </a:rPr>
              <a:t>sociales).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57236" y="411283"/>
            <a:ext cx="10506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20237B"/>
                </a:solidFill>
              </a:rPr>
              <a:t>Les compétences psychosociales, de </a:t>
            </a:r>
            <a:r>
              <a:rPr lang="fr-FR" sz="2800" b="1" dirty="0">
                <a:solidFill>
                  <a:srgbClr val="20237B"/>
                </a:solidFill>
              </a:rPr>
              <a:t>quoi parle-t-on ?</a:t>
            </a:r>
          </a:p>
        </p:txBody>
      </p:sp>
    </p:spTree>
    <p:extLst>
      <p:ext uri="{BB962C8B-B14F-4D97-AF65-F5344CB8AC3E}">
        <p14:creationId xmlns:p14="http://schemas.microsoft.com/office/powerpoint/2010/main" val="274907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/>
          <p:nvPr/>
        </p:nvSpPr>
        <p:spPr>
          <a:xfrm>
            <a:off x="1257829" y="1689995"/>
            <a:ext cx="9676341" cy="1859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6000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Comprendre le harcèlement en milieu scolaire</a:t>
            </a:r>
            <a:endParaRPr sz="6000" dirty="0">
              <a:solidFill>
                <a:srgbClr val="2023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0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/>
          <p:nvPr/>
        </p:nvSpPr>
        <p:spPr>
          <a:xfrm>
            <a:off x="1119200" y="1504950"/>
            <a:ext cx="2808600" cy="44586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5"/>
          <p:cNvSpPr/>
          <p:nvPr/>
        </p:nvSpPr>
        <p:spPr>
          <a:xfrm>
            <a:off x="8157693" y="1504950"/>
            <a:ext cx="2886000" cy="44586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6" name="Google Shape;186;p25"/>
          <p:cNvCxnSpPr/>
          <p:nvPr/>
        </p:nvCxnSpPr>
        <p:spPr>
          <a:xfrm flipH="1">
            <a:off x="6013950" y="167800"/>
            <a:ext cx="57600" cy="648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7" name="Google Shape;187;p25"/>
          <p:cNvSpPr txBox="1"/>
          <p:nvPr/>
        </p:nvSpPr>
        <p:spPr>
          <a:xfrm>
            <a:off x="734225" y="167800"/>
            <a:ext cx="3000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7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</a:t>
            </a:r>
            <a:endParaRPr/>
          </a:p>
        </p:txBody>
      </p:sp>
      <p:sp>
        <p:nvSpPr>
          <p:cNvPr id="188" name="Google Shape;188;p25"/>
          <p:cNvSpPr txBox="1"/>
          <p:nvPr/>
        </p:nvSpPr>
        <p:spPr>
          <a:xfrm>
            <a:off x="7890200" y="396750"/>
            <a:ext cx="3000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7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Faux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3927916" y="816446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2876550" y="1009650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8468995" y="1036873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2130750" y="2175700"/>
            <a:ext cx="7908600" cy="19395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parle de harcèlement dès lors qu’un élève est agressé par un groupe.</a:t>
            </a:r>
            <a:endParaRPr dirty="0"/>
          </a:p>
        </p:txBody>
      </p:sp>
      <p:sp>
        <p:nvSpPr>
          <p:cNvPr id="199" name="Google Shape;199;p26"/>
          <p:cNvSpPr/>
          <p:nvPr/>
        </p:nvSpPr>
        <p:spPr>
          <a:xfrm>
            <a:off x="9147939" y="4538300"/>
            <a:ext cx="239636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FAUX !</a:t>
            </a:r>
            <a:endParaRPr dirty="0"/>
          </a:p>
        </p:txBody>
      </p:sp>
      <p:pic>
        <p:nvPicPr>
          <p:cNvPr id="8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/>
          <p:nvPr/>
        </p:nvSpPr>
        <p:spPr>
          <a:xfrm>
            <a:off x="3976391" y="786519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7"/>
          <p:cNvSpPr/>
          <p:nvPr/>
        </p:nvSpPr>
        <p:spPr>
          <a:xfrm>
            <a:off x="3215167" y="1009650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7"/>
          <p:cNvSpPr/>
          <p:nvPr/>
        </p:nvSpPr>
        <p:spPr>
          <a:xfrm>
            <a:off x="8379405" y="1006946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7"/>
          <p:cNvSpPr txBox="1"/>
          <p:nvPr/>
        </p:nvSpPr>
        <p:spPr>
          <a:xfrm>
            <a:off x="2876550" y="2152650"/>
            <a:ext cx="7010400" cy="193899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L’élève harcelé y est certainement pour quelque chose</a:t>
            </a:r>
            <a:endParaRPr/>
          </a:p>
        </p:txBody>
      </p:sp>
      <p:sp>
        <p:nvSpPr>
          <p:cNvPr id="210" name="Google Shape;210;p27"/>
          <p:cNvSpPr/>
          <p:nvPr/>
        </p:nvSpPr>
        <p:spPr>
          <a:xfrm>
            <a:off x="9109839" y="4277677"/>
            <a:ext cx="252971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FAUX !</a:t>
            </a:r>
            <a:endParaRPr dirty="0"/>
          </a:p>
        </p:txBody>
      </p:sp>
      <p:pic>
        <p:nvPicPr>
          <p:cNvPr id="8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0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8"/>
          <p:cNvSpPr txBox="1"/>
          <p:nvPr/>
        </p:nvSpPr>
        <p:spPr>
          <a:xfrm>
            <a:off x="3926108" y="1016062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28"/>
          <p:cNvSpPr/>
          <p:nvPr/>
        </p:nvSpPr>
        <p:spPr>
          <a:xfrm>
            <a:off x="3240308" y="1257300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8"/>
          <p:cNvSpPr/>
          <p:nvPr/>
        </p:nvSpPr>
        <p:spPr>
          <a:xfrm>
            <a:off x="8253698" y="1295400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8"/>
          <p:cNvSpPr txBox="1"/>
          <p:nvPr/>
        </p:nvSpPr>
        <p:spPr>
          <a:xfrm>
            <a:off x="2584703" y="2529626"/>
            <a:ext cx="7010400" cy="132343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élève ne joue jamais avec ses harceleurs.</a:t>
            </a:r>
            <a:endParaRPr/>
          </a:p>
        </p:txBody>
      </p:sp>
      <p:sp>
        <p:nvSpPr>
          <p:cNvPr id="221" name="Google Shape;221;p28"/>
          <p:cNvSpPr/>
          <p:nvPr/>
        </p:nvSpPr>
        <p:spPr>
          <a:xfrm>
            <a:off x="9033639" y="4459520"/>
            <a:ext cx="268211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FAUX !</a:t>
            </a:r>
            <a:endParaRPr dirty="0"/>
          </a:p>
        </p:txBody>
      </p:sp>
      <p:pic>
        <p:nvPicPr>
          <p:cNvPr id="8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9"/>
          <p:cNvSpPr txBox="1"/>
          <p:nvPr/>
        </p:nvSpPr>
        <p:spPr>
          <a:xfrm>
            <a:off x="3927916" y="751123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9"/>
          <p:cNvSpPr/>
          <p:nvPr/>
        </p:nvSpPr>
        <p:spPr>
          <a:xfrm>
            <a:off x="3238500" y="971550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9"/>
          <p:cNvSpPr/>
          <p:nvPr/>
        </p:nvSpPr>
        <p:spPr>
          <a:xfrm>
            <a:off x="8255506" y="971550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2297311" y="2067725"/>
            <a:ext cx="7588800" cy="25551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Lorsque du harcèlement est constaté en dehors de l’école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(ex: city-stade), cela concerne également le milieu scolaire.</a:t>
            </a:r>
            <a:endParaRPr dirty="0"/>
          </a:p>
        </p:txBody>
      </p:sp>
      <p:sp>
        <p:nvSpPr>
          <p:cNvPr id="232" name="Google Shape;232;p29"/>
          <p:cNvSpPr/>
          <p:nvPr/>
        </p:nvSpPr>
        <p:spPr>
          <a:xfrm>
            <a:off x="9339896" y="4762035"/>
            <a:ext cx="197041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VRAI !</a:t>
            </a:r>
            <a:endParaRPr dirty="0"/>
          </a:p>
        </p:txBody>
      </p:sp>
      <p:pic>
        <p:nvPicPr>
          <p:cNvPr id="8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5"/>
          <p:cNvSpPr txBox="1">
            <a:spLocks noGrp="1"/>
          </p:cNvSpPr>
          <p:nvPr>
            <p:ph type="title"/>
          </p:nvPr>
        </p:nvSpPr>
        <p:spPr>
          <a:xfrm>
            <a:off x="561974" y="2136775"/>
            <a:ext cx="1106805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 algn="ctr"/>
            <a:r>
              <a:rPr lang="fr-FR" sz="4800" b="1" dirty="0" smtClean="0">
                <a:solidFill>
                  <a:srgbClr val="20237B"/>
                </a:solidFill>
              </a:rPr>
              <a:t>Pourquoi </a:t>
            </a:r>
            <a:r>
              <a:rPr lang="fr-FR" sz="4800" b="1" dirty="0">
                <a:solidFill>
                  <a:srgbClr val="20237B"/>
                </a:solidFill>
              </a:rPr>
              <a:t>est-ce aussi difficile pour </a:t>
            </a:r>
            <a:r>
              <a:rPr lang="fr-FR" sz="4800" b="1" dirty="0" smtClean="0">
                <a:solidFill>
                  <a:srgbClr val="20237B"/>
                </a:solidFill>
              </a:rPr>
              <a:t>les victimes </a:t>
            </a:r>
            <a:r>
              <a:rPr lang="fr-FR" sz="4800" b="1" dirty="0">
                <a:solidFill>
                  <a:srgbClr val="20237B"/>
                </a:solidFill>
              </a:rPr>
              <a:t>d’en parler ? </a:t>
            </a:r>
            <a:endParaRPr sz="4800" b="1" dirty="0">
              <a:solidFill>
                <a:srgbClr val="20237B"/>
              </a:solidFill>
            </a:endParaRPr>
          </a:p>
        </p:txBody>
      </p:sp>
      <p:pic>
        <p:nvPicPr>
          <p:cNvPr id="4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3833966" y="700850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2997066" y="921277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8161556" y="921277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1822823" y="1935266"/>
            <a:ext cx="8349875" cy="193895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4000" dirty="0"/>
              <a:t>Les victimes de </a:t>
            </a:r>
            <a:r>
              <a:rPr lang="fr-FR" sz="4000" dirty="0" smtClean="0"/>
              <a:t>harcèlement craignent </a:t>
            </a:r>
            <a:r>
              <a:rPr lang="fr-FR" sz="4000" dirty="0"/>
              <a:t>de subir des représailles si elles parlent de leur situation. </a:t>
            </a:r>
          </a:p>
        </p:txBody>
      </p:sp>
      <p:sp>
        <p:nvSpPr>
          <p:cNvPr id="199" name="Google Shape;199;p26"/>
          <p:cNvSpPr/>
          <p:nvPr/>
        </p:nvSpPr>
        <p:spPr>
          <a:xfrm>
            <a:off x="8824089" y="4172480"/>
            <a:ext cx="208762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 smtClean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VRAI </a:t>
            </a: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dirty="0"/>
          </a:p>
        </p:txBody>
      </p:sp>
      <p:pic>
        <p:nvPicPr>
          <p:cNvPr id="8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35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3932204" y="700850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3076002" y="921277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8259794" y="921277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1921061" y="1999227"/>
            <a:ext cx="8349875" cy="193895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4000" dirty="0"/>
              <a:t>Certaines victimes s’attribuent la responsabilité du harcèlement qu’elles endurent. </a:t>
            </a:r>
          </a:p>
        </p:txBody>
      </p:sp>
      <p:sp>
        <p:nvSpPr>
          <p:cNvPr id="199" name="Google Shape;199;p26"/>
          <p:cNvSpPr/>
          <p:nvPr/>
        </p:nvSpPr>
        <p:spPr>
          <a:xfrm>
            <a:off x="8881239" y="4300402"/>
            <a:ext cx="208762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 smtClean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VRAI </a:t>
            </a: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dirty="0"/>
          </a:p>
        </p:txBody>
      </p:sp>
      <p:pic>
        <p:nvPicPr>
          <p:cNvPr id="8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622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/>
        </p:nvSpPr>
        <p:spPr>
          <a:xfrm>
            <a:off x="532408" y="1346234"/>
            <a:ext cx="10668000" cy="3170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rgbClr val="2EB4A7"/>
              </a:buClr>
              <a:buSzPts val="4000"/>
              <a:buFont typeface="Arial" panose="020B0604020202020204" pitchFamily="34" charset="0"/>
              <a:buChar char="•"/>
            </a:pPr>
            <a:r>
              <a:rPr lang="fr-FR" sz="4000" b="0" i="0" u="none" strike="noStrike" cap="none" dirty="0">
                <a:solidFill>
                  <a:srgbClr val="2EB4A7"/>
                </a:solidFill>
                <a:latin typeface="Calibri"/>
                <a:ea typeface="Calibri"/>
                <a:cs typeface="Calibri"/>
                <a:sym typeface="Calibri"/>
              </a:rPr>
              <a:t>Introduction par le jeu </a:t>
            </a:r>
            <a:endParaRPr dirty="0"/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rgbClr val="2EB4A7"/>
              </a:buClr>
              <a:buSzPts val="4000"/>
              <a:buFont typeface="Arial" panose="020B0604020202020204" pitchFamily="34" charset="0"/>
              <a:buChar char="•"/>
            </a:pPr>
            <a:r>
              <a:rPr lang="fr-FR" sz="4000" b="0" i="0" u="none" strike="noStrike" cap="none" dirty="0">
                <a:solidFill>
                  <a:srgbClr val="2EB4A7"/>
                </a:solidFill>
                <a:latin typeface="Calibri"/>
                <a:ea typeface="Calibri"/>
                <a:cs typeface="Calibri"/>
                <a:sym typeface="Calibri"/>
              </a:rPr>
              <a:t>Définition du harcèlement</a:t>
            </a:r>
            <a:endParaRPr dirty="0"/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rgbClr val="2EB4A7"/>
              </a:buClr>
              <a:buSzPts val="4000"/>
              <a:buFont typeface="Arial" panose="020B0604020202020204" pitchFamily="34" charset="0"/>
              <a:buChar char="•"/>
            </a:pPr>
            <a:r>
              <a:rPr lang="fr-FR" sz="4000" dirty="0" smtClean="0">
                <a:solidFill>
                  <a:srgbClr val="2EB4A7"/>
                </a:solidFill>
                <a:latin typeface="Calibri"/>
                <a:ea typeface="Calibri"/>
                <a:cs typeface="Calibri"/>
                <a:sym typeface="Calibri"/>
              </a:rPr>
              <a:t>Présentation du</a:t>
            </a:r>
            <a:r>
              <a:rPr lang="fr-FR" sz="4000" b="0" i="0" u="none" strike="noStrike" cap="none" dirty="0" smtClean="0">
                <a:solidFill>
                  <a:srgbClr val="2EB4A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4000" b="0" i="0" u="none" strike="noStrike" cap="none" dirty="0">
                <a:solidFill>
                  <a:srgbClr val="2EB4A7"/>
                </a:solidFill>
                <a:latin typeface="Calibri"/>
                <a:ea typeface="Calibri"/>
                <a:cs typeface="Calibri"/>
                <a:sym typeface="Calibri"/>
              </a:rPr>
              <a:t>programme pHARe</a:t>
            </a:r>
            <a:endParaRPr sz="4000" b="0" i="0" u="none" strike="noStrike" cap="none" dirty="0">
              <a:solidFill>
                <a:srgbClr val="2EB4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rgbClr val="2EB4A7"/>
              </a:buClr>
              <a:buSzPts val="4000"/>
              <a:buFont typeface="Arial" panose="020B0604020202020204" pitchFamily="34" charset="0"/>
              <a:buChar char="•"/>
            </a:pPr>
            <a:r>
              <a:rPr lang="fr-FR" sz="4000" b="0" i="0" u="none" strike="noStrike" cap="none" dirty="0">
                <a:solidFill>
                  <a:srgbClr val="2EB4A7"/>
                </a:solidFill>
                <a:latin typeface="Calibri"/>
                <a:ea typeface="Calibri"/>
                <a:cs typeface="Calibri"/>
                <a:sym typeface="Calibri"/>
              </a:rPr>
              <a:t>Comprendre le harcèlement</a:t>
            </a:r>
            <a:endParaRPr dirty="0"/>
          </a:p>
          <a:p>
            <a:pPr marL="742950" marR="0" lvl="0" indent="-742950" algn="l" rtl="0">
              <a:spcBef>
                <a:spcPts val="0"/>
              </a:spcBef>
              <a:spcAft>
                <a:spcPts val="0"/>
              </a:spcAft>
              <a:buClr>
                <a:srgbClr val="2EB4A7"/>
              </a:buClr>
              <a:buSzPts val="4000"/>
              <a:buFont typeface="Arial" panose="020B0604020202020204" pitchFamily="34" charset="0"/>
              <a:buChar char="•"/>
            </a:pPr>
            <a:r>
              <a:rPr lang="fr-FR" sz="4000" dirty="0" smtClean="0">
                <a:solidFill>
                  <a:srgbClr val="2EB4A7"/>
                </a:solidFill>
                <a:latin typeface="Calibri"/>
                <a:cs typeface="Calibri"/>
                <a:sym typeface="Calibri"/>
              </a:rPr>
              <a:t>Votre rôle en tant que parent</a:t>
            </a:r>
            <a:endParaRPr dirty="0"/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0" y="5486401"/>
            <a:ext cx="12192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4;p19"/>
          <p:cNvSpPr txBox="1">
            <a:spLocks/>
          </p:cNvSpPr>
          <p:nvPr/>
        </p:nvSpPr>
        <p:spPr>
          <a:xfrm>
            <a:off x="599083" y="182019"/>
            <a:ext cx="8520600" cy="1019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111111"/>
            </a:pPr>
            <a:r>
              <a:rPr lang="fr-FR" sz="3200" b="1" dirty="0" smtClean="0">
                <a:solidFill>
                  <a:srgbClr val="20237B"/>
                </a:solidFill>
              </a:rPr>
              <a:t>Déroulement :</a:t>
            </a:r>
            <a:endParaRPr lang="fr-FR" sz="3200" b="1" dirty="0">
              <a:solidFill>
                <a:srgbClr val="2023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3932204" y="855762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3133152" y="1092049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8251888" y="1092049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1921061" y="2196239"/>
            <a:ext cx="8349875" cy="132339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4000" dirty="0"/>
              <a:t>Aujourd’hui, les victimes n’ont plus honte de parler de harcèlement. </a:t>
            </a:r>
          </a:p>
        </p:txBody>
      </p:sp>
      <p:sp>
        <p:nvSpPr>
          <p:cNvPr id="199" name="Google Shape;199;p26"/>
          <p:cNvSpPr/>
          <p:nvPr/>
        </p:nvSpPr>
        <p:spPr>
          <a:xfrm>
            <a:off x="8480488" y="4277677"/>
            <a:ext cx="248151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 smtClean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FAUX </a:t>
            </a: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dirty="0"/>
          </a:p>
        </p:txBody>
      </p:sp>
      <p:pic>
        <p:nvPicPr>
          <p:cNvPr id="7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743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4045456" y="503473"/>
            <a:ext cx="4327590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Vrai ou faux?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3120960" y="723900"/>
            <a:ext cx="457200" cy="495300"/>
          </a:xfrm>
          <a:prstGeom prst="rect">
            <a:avLst/>
          </a:prstGeom>
          <a:solidFill>
            <a:schemeClr val="accent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8453185" y="723900"/>
            <a:ext cx="457200" cy="4953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1315461" y="1961915"/>
            <a:ext cx="9876985" cy="193895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4000" dirty="0"/>
              <a:t>Les victimes se tournent naturellement vers les adultes pour résoudre leur situation. </a:t>
            </a:r>
          </a:p>
        </p:txBody>
      </p:sp>
      <p:sp>
        <p:nvSpPr>
          <p:cNvPr id="199" name="Google Shape;199;p26"/>
          <p:cNvSpPr/>
          <p:nvPr/>
        </p:nvSpPr>
        <p:spPr>
          <a:xfrm>
            <a:off x="8681785" y="4088725"/>
            <a:ext cx="251066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 cap="none" dirty="0" smtClean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FAUX </a:t>
            </a:r>
            <a:r>
              <a:rPr lang="fr-FR" sz="5400" b="1" cap="none" dirty="0">
                <a:solidFill>
                  <a:srgbClr val="D5DBE5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dirty="0"/>
          </a:p>
        </p:txBody>
      </p:sp>
      <p:pic>
        <p:nvPicPr>
          <p:cNvPr id="7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0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590" y="253417"/>
            <a:ext cx="3677163" cy="525853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9932" y="333865"/>
            <a:ext cx="3425126" cy="25488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Le </a:t>
            </a:r>
            <a:r>
              <a:rPr lang="fr-FR" sz="2800" dirty="0" err="1" smtClean="0"/>
              <a:t>harcélomètre</a:t>
            </a:r>
            <a:r>
              <a:rPr lang="fr-FR" sz="2800" dirty="0" smtClean="0"/>
              <a:t> </a:t>
            </a:r>
            <a:r>
              <a:rPr lang="fr-FR" dirty="0" smtClean="0"/>
              <a:t>: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Outil à disposition des élèves issu du guide illustré « Harcèlement scolaire tous concernés » édité par le Conseil Départemental de la  Haute Garonne et distribué à tous les élèves de 6eme du département à chaque rentrée scolaire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4845" y="3154330"/>
            <a:ext cx="1650608" cy="216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5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4"/>
          <p:cNvSpPr txBox="1">
            <a:spLocks noGrp="1"/>
          </p:cNvSpPr>
          <p:nvPr>
            <p:ph type="title"/>
          </p:nvPr>
        </p:nvSpPr>
        <p:spPr>
          <a:xfrm>
            <a:off x="582340" y="195526"/>
            <a:ext cx="112320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Calibri"/>
              <a:buNone/>
            </a:pPr>
            <a:r>
              <a:rPr lang="fr-FR" sz="3600" dirty="0" smtClean="0">
                <a:solidFill>
                  <a:srgbClr val="009999"/>
                </a:solidFill>
              </a:rPr>
              <a:t>Protocole de suspicion </a:t>
            </a:r>
            <a:r>
              <a:rPr lang="fr-FR" sz="3600" b="1" dirty="0" smtClean="0">
                <a:solidFill>
                  <a:srgbClr val="009999"/>
                </a:solidFill>
                <a:sym typeface="Calibri"/>
              </a:rPr>
              <a:t>d’intimidation</a:t>
            </a:r>
            <a:endParaRPr dirty="0"/>
          </a:p>
        </p:txBody>
      </p:sp>
      <p:sp>
        <p:nvSpPr>
          <p:cNvPr id="269" name="Google Shape;269;p34"/>
          <p:cNvSpPr txBox="1"/>
          <p:nvPr/>
        </p:nvSpPr>
        <p:spPr>
          <a:xfrm>
            <a:off x="-228600" y="695233"/>
            <a:ext cx="6647299" cy="52318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La méthode </a:t>
            </a:r>
            <a:r>
              <a:rPr lang="fr-FR" sz="2800" b="1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de préoccupation partagée</a:t>
            </a:r>
            <a:endParaRPr dirty="0">
              <a:solidFill>
                <a:srgbClr val="20237B"/>
              </a:solidFill>
            </a:endParaRPr>
          </a:p>
        </p:txBody>
      </p:sp>
      <p:sp>
        <p:nvSpPr>
          <p:cNvPr id="270" name="Google Shape;270;p34"/>
          <p:cNvSpPr txBox="1"/>
          <p:nvPr/>
        </p:nvSpPr>
        <p:spPr>
          <a:xfrm>
            <a:off x="95500" y="1111579"/>
            <a:ext cx="11718840" cy="4878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fr-FR" sz="2400" b="1" dirty="0" smtClean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Un état d’esprit </a:t>
            </a:r>
            <a:r>
              <a:rPr lang="fr-FR" sz="2400" dirty="0" smtClean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plus qu’une « méthode », </a:t>
            </a:r>
            <a:r>
              <a:rPr lang="fr-FR" sz="2400" b="1" dirty="0" smtClean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400" b="1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une </a:t>
            </a:r>
            <a:r>
              <a:rPr lang="fr-FR" sz="2400" b="1" dirty="0" smtClean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éthique</a:t>
            </a:r>
            <a:endParaRPr lang="fr-FR" sz="2000" dirty="0" smtClean="0">
              <a:solidFill>
                <a:srgbClr val="1BAD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endParaRPr lang="fr-FR" sz="1800" dirty="0" smtClean="0">
              <a:solidFill>
                <a:srgbClr val="1BAD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Elle s’appuie sur </a:t>
            </a:r>
            <a:r>
              <a:rPr lang="fr-FR" sz="24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 valeurs </a:t>
            </a: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</a:p>
          <a:p>
            <a:pPr marL="342900" lvl="0" indent="-342900">
              <a:buFontTx/>
              <a:buChar char="-"/>
            </a:pP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respect absolu des personnes, souci permanent de prendre soin de celui qui </a:t>
            </a:r>
            <a:r>
              <a:rPr lang="fr-FR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va pas </a:t>
            </a: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bien, volonté d’instaurer une relation de confiance, croire en la capacité des élèves</a:t>
            </a:r>
          </a:p>
          <a:p>
            <a:pPr marL="342900" lvl="0" indent="-342900">
              <a:buFontTx/>
              <a:buChar char="-"/>
            </a:pPr>
            <a:endParaRPr lang="fr-FR" sz="11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fr-FR" sz="24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principes </a:t>
            </a: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méthode </a:t>
            </a:r>
            <a:r>
              <a:rPr lang="fr-FR" sz="24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accompagner et soutenir la cible </a:t>
            </a:r>
            <a:endParaRPr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permettre aux élèves intimidateurs et témoins de rechercher des solutions pour que l’élève cible se sente mieux (les intimidateurs sont amenés à changer de posture, position de réparation)</a:t>
            </a:r>
            <a:endParaRPr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 écoute active </a:t>
            </a:r>
            <a:endParaRPr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 </a:t>
            </a:r>
            <a:r>
              <a:rPr lang="fr-FR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approche non </a:t>
            </a: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blâmante</a:t>
            </a:r>
            <a:r>
              <a:rPr lang="fr-FR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mais pas sans fermeté</a:t>
            </a:r>
            <a:endParaRPr sz="1200"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93" y="0"/>
            <a:ext cx="12179807" cy="944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6"/>
          <p:cNvPicPr preferRelativeResize="0"/>
          <p:nvPr/>
        </p:nvPicPr>
        <p:blipFill rotWithShape="1">
          <a:blip r:embed="rId4">
            <a:alphaModFix/>
          </a:blip>
          <a:srcRect b="9349"/>
          <a:stretch/>
        </p:blipFill>
        <p:spPr>
          <a:xfrm>
            <a:off x="1456840" y="1240083"/>
            <a:ext cx="9655445" cy="492098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5" name="Google Shape;285;p36"/>
          <p:cNvSpPr/>
          <p:nvPr/>
        </p:nvSpPr>
        <p:spPr>
          <a:xfrm>
            <a:off x="3265325" y="6271609"/>
            <a:ext cx="581761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https://www.youtube.com/watch?v=I-8mIzP2xLY&amp;t=1942s</a:t>
            </a:r>
            <a:endParaRPr sz="1800" b="1">
              <a:solidFill>
                <a:srgbClr val="39BCA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39BCA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0"/>
          <p:cNvSpPr txBox="1"/>
          <p:nvPr/>
        </p:nvSpPr>
        <p:spPr>
          <a:xfrm>
            <a:off x="1257828" y="2490095"/>
            <a:ext cx="9676341" cy="936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000" dirty="0" smtClean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Que faire en tant que parent ?</a:t>
            </a:r>
            <a:endParaRPr sz="6000" dirty="0">
              <a:solidFill>
                <a:srgbClr val="2023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1" y="0"/>
            <a:ext cx="2105838" cy="157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2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5"/>
          <p:cNvSpPr txBox="1">
            <a:spLocks noGrp="1"/>
          </p:cNvSpPr>
          <p:nvPr>
            <p:ph type="title"/>
          </p:nvPr>
        </p:nvSpPr>
        <p:spPr>
          <a:xfrm>
            <a:off x="209550" y="365125"/>
            <a:ext cx="1114425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800" dirty="0">
                <a:solidFill>
                  <a:srgbClr val="20237B"/>
                </a:solidFill>
              </a:rPr>
              <a:t>Et vous, </a:t>
            </a:r>
            <a:r>
              <a:rPr lang="fr-FR" sz="4800" dirty="0" smtClean="0">
                <a:solidFill>
                  <a:srgbClr val="20237B"/>
                </a:solidFill>
              </a:rPr>
              <a:t/>
            </a:r>
            <a:br>
              <a:rPr lang="fr-FR" sz="4800" dirty="0" smtClean="0">
                <a:solidFill>
                  <a:srgbClr val="20237B"/>
                </a:solidFill>
              </a:rPr>
            </a:br>
            <a:r>
              <a:rPr lang="fr-FR" sz="4800" dirty="0" smtClean="0">
                <a:solidFill>
                  <a:srgbClr val="20237B"/>
                </a:solidFill>
              </a:rPr>
              <a:t>parents </a:t>
            </a:r>
            <a:r>
              <a:rPr lang="fr-FR" sz="4800" dirty="0">
                <a:solidFill>
                  <a:srgbClr val="20237B"/>
                </a:solidFill>
              </a:rPr>
              <a:t>? </a:t>
            </a:r>
            <a:endParaRPr sz="4800" dirty="0">
              <a:solidFill>
                <a:srgbClr val="20237B"/>
              </a:solidFill>
            </a:endParaRPr>
          </a:p>
        </p:txBody>
      </p:sp>
      <p:sp>
        <p:nvSpPr>
          <p:cNvPr id="277" name="Google Shape;277;p35"/>
          <p:cNvSpPr txBox="1">
            <a:spLocks noGrp="1"/>
          </p:cNvSpPr>
          <p:nvPr>
            <p:ph type="body" idx="1"/>
          </p:nvPr>
        </p:nvSpPr>
        <p:spPr>
          <a:xfrm>
            <a:off x="-1" y="1874000"/>
            <a:ext cx="4067176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fr-FR" dirty="0">
                <a:solidFill>
                  <a:srgbClr val="1BAD99"/>
                </a:solidFill>
              </a:rPr>
              <a:t>repérer les </a:t>
            </a:r>
            <a:r>
              <a:rPr lang="fr-FR" dirty="0" smtClean="0">
                <a:solidFill>
                  <a:srgbClr val="1BAD99"/>
                </a:solidFill>
              </a:rPr>
              <a:t>signaux faibles</a:t>
            </a:r>
          </a:p>
          <a:p>
            <a:pPr marL="114300" lvl="0" indent="0" algn="ctr">
              <a:buNone/>
            </a:pPr>
            <a:r>
              <a:rPr lang="fr-FR" sz="2000" dirty="0">
                <a:hlinkClick r:id="rId3"/>
              </a:rPr>
              <a:t>https://</a:t>
            </a:r>
            <a:r>
              <a:rPr lang="fr-FR" sz="2000" dirty="0" smtClean="0">
                <a:hlinkClick r:id="rId3"/>
              </a:rPr>
              <a:t>nah-familles.cned.fr/wp-content/uploads/2024/09/2023_depliantadultes.pdf</a:t>
            </a:r>
            <a:endParaRPr lang="fr-FR" sz="2000" dirty="0" smtClean="0"/>
          </a:p>
          <a:p>
            <a:pPr marL="114300" lvl="0" indent="0">
              <a:buNone/>
            </a:pP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-FR" dirty="0">
                <a:solidFill>
                  <a:srgbClr val="1BAD99"/>
                </a:solidFill>
              </a:rPr>
              <a:t>indiquer l'évolution de l'état de santé de votre enfant </a:t>
            </a:r>
            <a:endParaRPr dirty="0">
              <a:solidFill>
                <a:srgbClr val="1BAD99"/>
              </a:solidFill>
            </a:endParaRPr>
          </a:p>
        </p:txBody>
      </p:sp>
      <p:pic>
        <p:nvPicPr>
          <p:cNvPr id="4" name="Google Shape;308;p42"/>
          <p:cNvPicPr preferRelativeResize="0"/>
          <p:nvPr/>
        </p:nvPicPr>
        <p:blipFill rotWithShape="1">
          <a:blip r:embed="rId4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/>
          <a:srcRect l="17917" t="15962" r="19063" b="4423"/>
          <a:stretch/>
        </p:blipFill>
        <p:spPr>
          <a:xfrm>
            <a:off x="4405312" y="365125"/>
            <a:ext cx="7448550" cy="509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42"/>
          <p:cNvPicPr preferRelativeResize="0"/>
          <p:nvPr/>
        </p:nvPicPr>
        <p:blipFill rotWithShape="1">
          <a:blip r:embed="rId4">
            <a:alphaModFix/>
          </a:blip>
          <a:srcRect l="32639" t="15833" r="32543" b="16056"/>
          <a:stretch/>
        </p:blipFill>
        <p:spPr>
          <a:xfrm>
            <a:off x="7265293" y="67083"/>
            <a:ext cx="4461041" cy="5454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7133" y="25640"/>
            <a:ext cx="5537200" cy="55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42"/>
          <p:cNvPicPr preferRelativeResize="0"/>
          <p:nvPr/>
        </p:nvPicPr>
        <p:blipFill rotWithShape="1">
          <a:blip r:embed="rId6">
            <a:alphaModFix/>
          </a:blip>
          <a:srcRect l="10202" t="6907" r="8934" b="12102"/>
          <a:stretch/>
        </p:blipFill>
        <p:spPr>
          <a:xfrm>
            <a:off x="5348408" y="3561620"/>
            <a:ext cx="1495181" cy="1497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0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42"/>
          <p:cNvPicPr preferRelativeResize="0"/>
          <p:nvPr/>
        </p:nvPicPr>
        <p:blipFill rotWithShape="1">
          <a:blip r:embed="rId3">
            <a:alphaModFix/>
          </a:blip>
          <a:srcRect t="67953" b="13605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4768644" y="4961725"/>
            <a:ext cx="57076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dirty="0">
                <a:hlinkClick r:id="rId4"/>
              </a:rPr>
              <a:t>https://nah-familles.cned.fr</a:t>
            </a:r>
            <a:r>
              <a:rPr lang="fr-FR" dirty="0" smtClean="0">
                <a:hlinkClick r:id="rId4"/>
              </a:rPr>
              <a:t>/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/>
          <a:srcRect l="4918" t="24765" r="6978"/>
          <a:stretch/>
        </p:blipFill>
        <p:spPr>
          <a:xfrm>
            <a:off x="1121759" y="102443"/>
            <a:ext cx="9643679" cy="488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6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996" y="0"/>
            <a:ext cx="10058400" cy="6204712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697996" y="2277392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2060"/>
                </a:solidFill>
              </a:rPr>
              <a:t>l</a:t>
            </a:r>
            <a:r>
              <a:rPr lang="fr-FR" sz="5400" dirty="0" smtClean="0">
                <a:solidFill>
                  <a:srgbClr val="002060"/>
                </a:solidFill>
              </a:rPr>
              <a:t>e jeu </a:t>
            </a:r>
            <a:r>
              <a:rPr lang="fr-FR" sz="5400" dirty="0">
                <a:solidFill>
                  <a:srgbClr val="002060"/>
                </a:solidFill>
              </a:rPr>
              <a:t>des gommettes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7" name="Google Shape;56;p13"/>
          <p:cNvPicPr preferRelativeResize="0"/>
          <p:nvPr/>
        </p:nvPicPr>
        <p:blipFill rotWithShape="1">
          <a:blip r:embed="rId5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9131">
            <a:off x="537314" y="4190458"/>
            <a:ext cx="1974825" cy="24955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121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/>
        </p:nvSpPr>
        <p:spPr>
          <a:xfrm>
            <a:off x="2302384" y="2475297"/>
            <a:ext cx="8490585" cy="843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Définition </a:t>
            </a:r>
            <a:r>
              <a:rPr lang="fr-FR" sz="54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du harcèlement</a:t>
            </a:r>
            <a:endParaRPr sz="5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/>
        </p:nvSpPr>
        <p:spPr>
          <a:xfrm>
            <a:off x="1569339" y="1828800"/>
            <a:ext cx="9053320" cy="1754286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Selon vous, qu’est-ce que le harcèlement entre élèves?</a:t>
            </a:r>
            <a:endParaRPr sz="2000" dirty="0">
              <a:solidFill>
                <a:srgbClr val="20237B"/>
              </a:solidFill>
            </a:endParaRPr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/>
          <p:nvPr/>
        </p:nvSpPr>
        <p:spPr>
          <a:xfrm>
            <a:off x="3584271" y="807597"/>
            <a:ext cx="4393200" cy="1915800"/>
          </a:xfrm>
          <a:prstGeom prst="ellipse">
            <a:avLst/>
          </a:prstGeom>
          <a:solidFill>
            <a:srgbClr val="1BAD99"/>
          </a:solidFill>
          <a:ln w="12700" cap="flat" cmpd="sng">
            <a:solidFill>
              <a:srgbClr val="1BAD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algn="ctr"/>
            <a:r>
              <a:rPr lang="fr-FR" sz="2667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 violence </a:t>
            </a:r>
            <a:endParaRPr sz="2667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fr-FR" sz="1600" b="1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rPr>
              <a:t>NATURE DES AGRESSIONS</a:t>
            </a:r>
            <a:endParaRPr sz="1800">
              <a:solidFill>
                <a:srgbClr val="002060"/>
              </a:solidFill>
            </a:endParaRPr>
          </a:p>
          <a:p>
            <a:pPr algn="ctr"/>
            <a:r>
              <a:rPr lang="fr-FR" sz="1800" b="1">
                <a:latin typeface="Trebuchet MS"/>
                <a:ea typeface="Trebuchet MS"/>
                <a:cs typeface="Trebuchet MS"/>
                <a:sym typeface="Trebuchet MS"/>
              </a:rPr>
              <a:t>Verbale, physique ou psychologique.</a:t>
            </a:r>
            <a:endParaRPr sz="1800"/>
          </a:p>
        </p:txBody>
      </p:sp>
      <p:sp>
        <p:nvSpPr>
          <p:cNvPr id="170" name="Google Shape;170;p29"/>
          <p:cNvSpPr>
            <a:spLocks noGrp="1"/>
          </p:cNvSpPr>
          <p:nvPr>
            <p:ph type="body" idx="1"/>
          </p:nvPr>
        </p:nvSpPr>
        <p:spPr>
          <a:xfrm>
            <a:off x="59789" y="2048573"/>
            <a:ext cx="4042200" cy="2307900"/>
          </a:xfrm>
          <a:prstGeom prst="ellipse">
            <a:avLst/>
          </a:prstGeom>
          <a:solidFill>
            <a:srgbClr val="1BAD99"/>
          </a:solidFill>
          <a:ln w="12700" cap="flat" cmpd="sng">
            <a:solidFill>
              <a:srgbClr val="1BAD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rmAutofit/>
          </a:bodyPr>
          <a:lstStyle/>
          <a:p>
            <a:pPr marL="228594" indent="-228594" algn="ctr">
              <a:lnSpc>
                <a:spcPct val="70000"/>
              </a:lnSpc>
              <a:spcBef>
                <a:spcPts val="0"/>
              </a:spcBef>
              <a:buNone/>
            </a:pPr>
            <a:r>
              <a:rPr lang="fr-FR" sz="2667" b="1">
                <a:solidFill>
                  <a:schemeClr val="lt1"/>
                </a:solidFill>
              </a:rPr>
              <a:t>La Répétitivité</a:t>
            </a:r>
            <a:endParaRPr sz="3200">
              <a:solidFill>
                <a:schemeClr val="lt1"/>
              </a:solidFill>
            </a:endParaRPr>
          </a:p>
          <a:p>
            <a:pPr marL="228594" indent="-228594" algn="ctr">
              <a:lnSpc>
                <a:spcPct val="70000"/>
              </a:lnSpc>
              <a:buClr>
                <a:srgbClr val="FF0000"/>
              </a:buClr>
              <a:buSzPts val="1225"/>
              <a:buNone/>
            </a:pPr>
            <a:r>
              <a:rPr lang="fr-FR" sz="1600" b="1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rPr>
              <a:t>FREQUENCE</a:t>
            </a:r>
            <a:endParaRPr>
              <a:solidFill>
                <a:srgbClr val="002060"/>
              </a:solidFill>
            </a:endParaRPr>
          </a:p>
          <a:p>
            <a:pPr marL="228594" indent="-228594" algn="ctr">
              <a:lnSpc>
                <a:spcPct val="70000"/>
              </a:lnSpc>
              <a:buSzPts val="100"/>
              <a:buNone/>
            </a:pPr>
            <a:endParaRPr sz="133" b="1"/>
          </a:p>
          <a:p>
            <a:pPr marL="228594" indent="-228594" algn="ctr">
              <a:lnSpc>
                <a:spcPct val="70000"/>
              </a:lnSpc>
              <a:buSzPts val="1600"/>
              <a:buNone/>
            </a:pPr>
            <a:r>
              <a:rPr lang="fr-FR" sz="1600" b="1"/>
              <a:t>Les agressions sont fréquentes </a:t>
            </a:r>
            <a:endParaRPr/>
          </a:p>
          <a:p>
            <a:pPr marL="228594" indent="-228594" algn="ctr">
              <a:lnSpc>
                <a:spcPct val="70000"/>
              </a:lnSpc>
              <a:buSzPts val="1600"/>
              <a:buNone/>
            </a:pPr>
            <a:r>
              <a:rPr lang="fr-FR" sz="1600" b="1"/>
              <a:t>et répétées dans le temps.</a:t>
            </a:r>
            <a:endParaRPr sz="1600" b="1" u="sng"/>
          </a:p>
          <a:p>
            <a:pPr marL="228594" indent="-228594" algn="ctr">
              <a:lnSpc>
                <a:spcPct val="70000"/>
              </a:lnSpc>
              <a:buSzPts val="1600"/>
              <a:buNone/>
            </a:pPr>
            <a:endParaRPr sz="1600" b="1"/>
          </a:p>
          <a:p>
            <a:pPr marL="0" indent="0" algn="ctr">
              <a:lnSpc>
                <a:spcPct val="70000"/>
              </a:lnSpc>
              <a:buSzPts val="700"/>
              <a:buNone/>
            </a:pPr>
            <a:endParaRPr sz="700"/>
          </a:p>
        </p:txBody>
      </p:sp>
      <p:sp>
        <p:nvSpPr>
          <p:cNvPr id="171" name="Google Shape;171;p29"/>
          <p:cNvSpPr/>
          <p:nvPr/>
        </p:nvSpPr>
        <p:spPr>
          <a:xfrm>
            <a:off x="7765226" y="1946400"/>
            <a:ext cx="4184100" cy="2768400"/>
          </a:xfrm>
          <a:prstGeom prst="ellipse">
            <a:avLst/>
          </a:prstGeom>
          <a:solidFill>
            <a:srgbClr val="1BAD99"/>
          </a:solidFill>
          <a:ln w="12700" cap="flat" cmpd="sng">
            <a:solidFill>
              <a:srgbClr val="1BAD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274313" indent="-274313" algn="ctr">
              <a:lnSpc>
                <a:spcPct val="80000"/>
              </a:lnSpc>
            </a:pPr>
            <a:r>
              <a:rPr lang="fr-FR" sz="2376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Conséquences</a:t>
            </a:r>
            <a:endParaRPr sz="1800">
              <a:solidFill>
                <a:schemeClr val="lt1"/>
              </a:solidFill>
            </a:endParaRPr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endParaRPr sz="1625" b="1">
              <a:latin typeface="Trebuchet MS"/>
              <a:ea typeface="Trebuchet MS"/>
              <a:cs typeface="Trebuchet MS"/>
              <a:sym typeface="Trebuchet MS"/>
            </a:endParaRPr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r>
              <a:rPr lang="fr-FR" sz="2063" b="1">
                <a:latin typeface="Trebuchet MS"/>
                <a:ea typeface="Trebuchet MS"/>
                <a:cs typeface="Trebuchet MS"/>
                <a:sym typeface="Trebuchet MS"/>
              </a:rPr>
              <a:t>anxiété,résultats scolaires, troubles du sommeil etc.</a:t>
            </a:r>
            <a:endParaRPr sz="2063" b="1">
              <a:latin typeface="Trebuchet MS"/>
              <a:ea typeface="Trebuchet MS"/>
              <a:cs typeface="Trebuchet MS"/>
              <a:sym typeface="Trebuchet MS"/>
            </a:endParaRPr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r>
              <a:rPr lang="fr-FR" sz="2063" b="1">
                <a:latin typeface="Trebuchet MS"/>
                <a:ea typeface="Trebuchet MS"/>
                <a:cs typeface="Trebuchet MS"/>
                <a:sym typeface="Trebuchet MS"/>
              </a:rPr>
              <a:t>perte d'estime, symptômes dépressifs</a:t>
            </a:r>
            <a:endParaRPr sz="2063" b="1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2" name="Google Shape;172;p29"/>
          <p:cNvSpPr/>
          <p:nvPr/>
        </p:nvSpPr>
        <p:spPr>
          <a:xfrm>
            <a:off x="3466071" y="3944805"/>
            <a:ext cx="4511400" cy="2517300"/>
          </a:xfrm>
          <a:prstGeom prst="ellipse">
            <a:avLst/>
          </a:prstGeom>
          <a:solidFill>
            <a:srgbClr val="1BAD99"/>
          </a:solidFill>
          <a:ln w="12700" cap="flat" cmpd="sng">
            <a:solidFill>
              <a:srgbClr val="1BAD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274313" indent="-274313" algn="ctr">
              <a:lnSpc>
                <a:spcPct val="80000"/>
              </a:lnSpc>
            </a:pPr>
            <a:endParaRPr sz="1235" b="1">
              <a:latin typeface="Trebuchet MS"/>
              <a:ea typeface="Trebuchet MS"/>
              <a:cs typeface="Trebuchet MS"/>
              <a:sym typeface="Trebuchet MS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</a:pPr>
            <a:r>
              <a:rPr lang="fr-FR" sz="213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L’isolement de la victime </a:t>
            </a:r>
            <a:endParaRPr sz="2133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r>
              <a:rPr lang="fr-FR" sz="1804" b="1">
                <a:latin typeface="Trebuchet MS"/>
                <a:ea typeface="Trebuchet MS"/>
                <a:cs typeface="Trebuchet MS"/>
                <a:sym typeface="Trebuchet MS"/>
              </a:rPr>
              <a:t>inégalité des rapports</a:t>
            </a:r>
            <a:endParaRPr sz="1800"/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r>
              <a:rPr lang="fr-FR" sz="1600" b="1">
                <a:solidFill>
                  <a:srgbClr val="002060"/>
                </a:solidFill>
                <a:latin typeface="Trebuchet MS"/>
                <a:ea typeface="Trebuchet MS"/>
                <a:cs typeface="Trebuchet MS"/>
                <a:sym typeface="Trebuchet MS"/>
              </a:rPr>
              <a:t>POUVOIR</a:t>
            </a:r>
            <a:endParaRPr sz="1800">
              <a:solidFill>
                <a:srgbClr val="002060"/>
              </a:solidFill>
            </a:endParaRPr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r>
              <a:rPr lang="fr-FR" sz="1568" b="1">
                <a:latin typeface="Trebuchet MS"/>
                <a:ea typeface="Trebuchet MS"/>
                <a:cs typeface="Trebuchet MS"/>
                <a:sym typeface="Trebuchet MS"/>
              </a:rPr>
              <a:t>Un groupe de personne avec souvent un leader</a:t>
            </a:r>
            <a:endParaRPr sz="1800"/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r>
              <a:rPr lang="fr-FR" sz="1568" b="1">
                <a:latin typeface="Trebuchet MS"/>
                <a:ea typeface="Trebuchet MS"/>
                <a:cs typeface="Trebuchet MS"/>
                <a:sym typeface="Trebuchet MS"/>
              </a:rPr>
              <a:t>Incapacité de s’en sortir seul</a:t>
            </a:r>
            <a:endParaRPr sz="1568" b="1">
              <a:latin typeface="Trebuchet MS"/>
              <a:ea typeface="Trebuchet MS"/>
              <a:cs typeface="Trebuchet MS"/>
              <a:sym typeface="Trebuchet MS"/>
            </a:endParaRPr>
          </a:p>
          <a:p>
            <a:pPr marL="274313" indent="-274313" algn="ctr">
              <a:lnSpc>
                <a:spcPct val="80000"/>
              </a:lnSpc>
              <a:spcBef>
                <a:spcPts val="600"/>
              </a:spcBef>
            </a:pPr>
            <a:endParaRPr sz="1568" b="1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3" name="Google Shape;173;p29"/>
          <p:cNvSpPr/>
          <p:nvPr/>
        </p:nvSpPr>
        <p:spPr>
          <a:xfrm>
            <a:off x="3776437" y="2493704"/>
            <a:ext cx="4120331" cy="1862768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1BAD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algn="ctr"/>
            <a:r>
              <a:rPr lang="fr-FR" sz="2000">
                <a:solidFill>
                  <a:srgbClr val="1BAD99"/>
                </a:solidFill>
                <a:latin typeface="Trebuchet MS"/>
                <a:ea typeface="Trebuchet MS"/>
                <a:cs typeface="Trebuchet MS"/>
                <a:sym typeface="Trebuchet MS"/>
              </a:rPr>
              <a:t>Harcèlement</a:t>
            </a:r>
            <a:r>
              <a:rPr lang="fr-FR" sz="20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fr-FR" sz="2000">
                <a:solidFill>
                  <a:srgbClr val="1BAD99"/>
                </a:solidFill>
                <a:latin typeface="Trebuchet MS"/>
                <a:ea typeface="Trebuchet MS"/>
                <a:cs typeface="Trebuchet MS"/>
                <a:sym typeface="Trebuchet MS"/>
              </a:rPr>
              <a:t>scolaire</a:t>
            </a:r>
            <a:endParaRPr sz="2000">
              <a:solidFill>
                <a:srgbClr val="1BAD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4" name="Google Shape;174;p29"/>
          <p:cNvSpPr/>
          <p:nvPr/>
        </p:nvSpPr>
        <p:spPr>
          <a:xfrm>
            <a:off x="8458201" y="5203454"/>
            <a:ext cx="3261816" cy="150125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algn="ctr"/>
            <a:r>
              <a:rPr lang="fr-F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Il n’y a pas de profil d’élève, mais des profils de situation. </a:t>
            </a:r>
            <a:endParaRPr sz="1800">
              <a:solidFill>
                <a:schemeClr val="dk1"/>
              </a:solidFill>
            </a:endParaRPr>
          </a:p>
          <a:p>
            <a:pPr algn="ctr"/>
            <a:r>
              <a:rPr lang="fr-F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(Nicole Catheline)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75" name="Google Shape;175;p29"/>
          <p:cNvSpPr/>
          <p:nvPr/>
        </p:nvSpPr>
        <p:spPr>
          <a:xfrm>
            <a:off x="274801" y="5368149"/>
            <a:ext cx="2620500" cy="1273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algn="ctr"/>
            <a:r>
              <a:rPr lang="fr-F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Nécessité d’agir même si la répétition n’a pas été observée</a:t>
            </a:r>
            <a:r>
              <a:rPr lang="fr-FR"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176" name="Google Shape;176;p29"/>
          <p:cNvCxnSpPr/>
          <p:nvPr/>
        </p:nvCxnSpPr>
        <p:spPr>
          <a:xfrm rot="10800000" flipH="1">
            <a:off x="7341551" y="2777177"/>
            <a:ext cx="773700" cy="80700"/>
          </a:xfrm>
          <a:prstGeom prst="straightConnector1">
            <a:avLst/>
          </a:prstGeom>
          <a:noFill/>
          <a:ln w="9525" cap="flat" cmpd="sng">
            <a:solidFill>
              <a:srgbClr val="20202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8" name="Google Shape;178;p29"/>
          <p:cNvSpPr txBox="1"/>
          <p:nvPr/>
        </p:nvSpPr>
        <p:spPr>
          <a:xfrm>
            <a:off x="1089196" y="-131001"/>
            <a:ext cx="10287000" cy="89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2667" b="1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Quelles sont les trois composantes du harcèlement en milieu scolaire ?</a:t>
            </a:r>
            <a:r>
              <a:rPr lang="fr-FR" sz="3200" b="1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667" b="1" dirty="0">
              <a:solidFill>
                <a:srgbClr val="2023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717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43769" t="31163" r="13909" b="9993"/>
          <a:stretch/>
        </p:blipFill>
        <p:spPr>
          <a:xfrm>
            <a:off x="280220" y="1442846"/>
            <a:ext cx="4734232" cy="3908323"/>
          </a:xfrm>
          <a:prstGeom prst="rect">
            <a:avLst/>
          </a:prstGeom>
        </p:spPr>
      </p:pic>
      <p:sp>
        <p:nvSpPr>
          <p:cNvPr id="154" name="Google Shape;154;p21"/>
          <p:cNvSpPr txBox="1"/>
          <p:nvPr/>
        </p:nvSpPr>
        <p:spPr>
          <a:xfrm>
            <a:off x="619432" y="143631"/>
            <a:ext cx="11076039" cy="2044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6600" dirty="0" smtClean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Enquête statistique suite au questionnaire d’auto-évaluation</a:t>
            </a:r>
            <a:endParaRPr sz="6600" dirty="0">
              <a:solidFill>
                <a:srgbClr val="2028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l="5332" t="30774" r="75790" b="21977"/>
          <a:stretch/>
        </p:blipFill>
        <p:spPr>
          <a:xfrm>
            <a:off x="8420101" y="2238884"/>
            <a:ext cx="2360970" cy="3508625"/>
          </a:xfrm>
          <a:prstGeom prst="rect">
            <a:avLst/>
          </a:prstGeom>
        </p:spPr>
      </p:pic>
      <p:pic>
        <p:nvPicPr>
          <p:cNvPr id="4" name="Google Shape;56;p13"/>
          <p:cNvPicPr preferRelativeResize="0"/>
          <p:nvPr/>
        </p:nvPicPr>
        <p:blipFill rotWithShape="1">
          <a:blip r:embed="rId5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/>
        </p:nvSpPr>
        <p:spPr>
          <a:xfrm>
            <a:off x="1850706" y="2332845"/>
            <a:ext cx="8490585" cy="1120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200" dirty="0">
                <a:solidFill>
                  <a:srgbClr val="20237B"/>
                </a:solidFill>
                <a:latin typeface="Calibri"/>
                <a:ea typeface="Calibri"/>
                <a:cs typeface="Calibri"/>
                <a:sym typeface="Calibri"/>
              </a:rPr>
              <a:t>Le programme pHARe</a:t>
            </a:r>
            <a:endParaRPr sz="7200" dirty="0">
              <a:solidFill>
                <a:srgbClr val="2023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548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/>
          <p:nvPr/>
        </p:nvSpPr>
        <p:spPr>
          <a:xfrm>
            <a:off x="946070" y="347840"/>
            <a:ext cx="10148438" cy="55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99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dirty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Le programme pHARe est un plan de prévention du harcèlement à destination des écoles, des collèges et des lycées fondé autour de </a:t>
            </a:r>
            <a:r>
              <a:rPr lang="fr-FR" sz="2400" b="1" dirty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5 piliers</a:t>
            </a:r>
            <a:r>
              <a:rPr lang="fr-FR" sz="2400" dirty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400" dirty="0" smtClean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165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Éduquer </a:t>
            </a:r>
            <a:r>
              <a:rPr lang="fr-FR" sz="2400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pour prévenir les phénomènes de harcèlement ; </a:t>
            </a:r>
            <a:endParaRPr sz="2400" dirty="0">
              <a:solidFill>
                <a:srgbClr val="1BAD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165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Former</a:t>
            </a:r>
            <a:r>
              <a:rPr lang="fr-FR" sz="2400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 une communauté protectrice autour des élèves ; </a:t>
            </a:r>
            <a:endParaRPr sz="2400" dirty="0">
              <a:solidFill>
                <a:srgbClr val="1BAD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165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Intervenir</a:t>
            </a:r>
            <a:r>
              <a:rPr lang="fr-FR" sz="2400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 efficacement sur les situations de harcèlement ;</a:t>
            </a:r>
            <a:endParaRPr sz="2400" dirty="0">
              <a:solidFill>
                <a:srgbClr val="1BAD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165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Associer les parents et les partenaires de l’école au déploiement du programme </a:t>
            </a:r>
            <a:r>
              <a:rPr lang="fr-FR" sz="2400" b="1" dirty="0" smtClean="0">
                <a:solidFill>
                  <a:srgbClr val="20287C"/>
                </a:solidFill>
                <a:latin typeface="Calibri"/>
                <a:ea typeface="Calibri"/>
                <a:cs typeface="Calibri"/>
                <a:sym typeface="Calibri"/>
              </a:rPr>
              <a:t> : cités éducatives</a:t>
            </a:r>
            <a:endParaRPr sz="2400" b="1" dirty="0">
              <a:solidFill>
                <a:srgbClr val="20287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165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Mobiliser </a:t>
            </a:r>
            <a:r>
              <a:rPr lang="fr-FR" sz="2400" dirty="0">
                <a:solidFill>
                  <a:srgbClr val="1BAD99"/>
                </a:solidFill>
                <a:latin typeface="Calibri"/>
                <a:ea typeface="Calibri"/>
                <a:cs typeface="Calibri"/>
                <a:sym typeface="Calibri"/>
              </a:rPr>
              <a:t>les instances de démocratie scolaire (CVC, CVL) et le comité d’éducation à la santé, à la citoyenneté et à l’environnement</a:t>
            </a:r>
            <a:endParaRPr sz="2400" dirty="0">
              <a:solidFill>
                <a:srgbClr val="1BAD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 dirty="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56;p13"/>
          <p:cNvPicPr preferRelativeResize="0"/>
          <p:nvPr/>
        </p:nvPicPr>
        <p:blipFill rotWithShape="1">
          <a:blip r:embed="rId3">
            <a:alphaModFix/>
          </a:blip>
          <a:srcRect t="67953" b="13606"/>
          <a:stretch/>
        </p:blipFill>
        <p:spPr>
          <a:xfrm>
            <a:off x="-1" y="5592400"/>
            <a:ext cx="12192001" cy="12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7848</TotalTime>
  <Words>562</Words>
  <Application>Microsoft Office PowerPoint</Application>
  <PresentationFormat>Personnalisé</PresentationFormat>
  <Paragraphs>129</Paragraphs>
  <Slides>28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Pourquoi est-ce aussi difficile pour les victimes d’en parler 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Protocole de suspicion d’intimidation</vt:lpstr>
      <vt:lpstr>Présentation PowerPoint</vt:lpstr>
      <vt:lpstr>Présentation PowerPoint</vt:lpstr>
      <vt:lpstr>Et vous,  parents ?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GIUSTI ALEXANDRA</dc:creator>
  <cp:lastModifiedBy>Utilisateur Windows</cp:lastModifiedBy>
  <cp:revision>56</cp:revision>
  <cp:lastPrinted>2025-03-14T09:08:11Z</cp:lastPrinted>
  <dcterms:modified xsi:type="dcterms:W3CDTF">2025-04-14T08:47:43Z</dcterms:modified>
</cp:coreProperties>
</file>